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95" r:id="rId5"/>
    <p:sldId id="296" r:id="rId6"/>
    <p:sldId id="297" r:id="rId7"/>
    <p:sldId id="288" r:id="rId8"/>
    <p:sldId id="289" r:id="rId9"/>
    <p:sldId id="298" r:id="rId10"/>
    <p:sldId id="299" r:id="rId11"/>
    <p:sldId id="300" r:id="rId12"/>
    <p:sldId id="293" r:id="rId13"/>
    <p:sldId id="294" r:id="rId14"/>
    <p:sldId id="285" r:id="rId15"/>
  </p:sldIdLst>
  <p:sldSz cx="9144000" cy="6858000" type="screen4x3"/>
  <p:notesSz cx="6858000" cy="9144000"/>
  <p:embeddedFontLst>
    <p:embeddedFont>
      <p:font typeface="Open Sans" panose="020B0604020202020204" charset="0"/>
      <p:regular r:id="rId17"/>
      <p:bold r:id="rId18"/>
      <p:italic r:id="rId19"/>
      <p:boldItalic r:id="rId20"/>
    </p:embeddedFont>
    <p:embeddedFont>
      <p:font typeface="PT Sans Narrow" panose="020B0604020202020204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27889" autoAdjust="0"/>
    <p:restoredTop sz="86357" autoAdjust="0"/>
  </p:normalViewPr>
  <p:slideViewPr>
    <p:cSldViewPr>
      <p:cViewPr varScale="1">
        <p:scale>
          <a:sx n="63" d="100"/>
          <a:sy n="63" d="100"/>
        </p:scale>
        <p:origin x="1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69"/>
    </p:cViewPr>
  </p:sorterViewPr>
  <p:notesViewPr>
    <p:cSldViewPr showGuides="1">
      <p:cViewPr varScale="1">
        <p:scale>
          <a:sx n="56" d="100"/>
          <a:sy n="56" d="100"/>
        </p:scale>
        <p:origin x="1258" y="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966757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5074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6786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4725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9226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9226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9226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9226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4725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4235850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1575034" y="421100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362666"/>
            <a:ext cx="7136667" cy="203194"/>
            <a:chOff x="1346428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5292001"/>
            <a:ext cx="7136667" cy="203194"/>
            <a:chOff x="1346435" y="3969087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04150" y="2335685"/>
            <a:ext cx="7136700" cy="136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2137225" y="3800052"/>
            <a:ext cx="48705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3429200"/>
            <a:ext cx="9144000" cy="3428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1086400"/>
            <a:ext cx="8571300" cy="1256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‹#›</a:t>
            </a:fld>
            <a:endParaRPr lang="en-U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6727600"/>
            <a:ext cx="9144000" cy="130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94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688433"/>
            <a:ext cx="8520600" cy="4403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94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136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386233"/>
            <a:ext cx="4045200" cy="2234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36358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‹#›</a:t>
            </a:fld>
            <a:endParaRPr lang="en-US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11700" y="5640966"/>
            <a:ext cx="5998800" cy="798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1739800"/>
            <a:ext cx="8520600" cy="2051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3994200"/>
            <a:ext cx="8520600" cy="142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9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688433"/>
            <a:ext cx="8520600" cy="4403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US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en-US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rants.nih.gov/grants/guide/notice-files/NOT-OD-14-126.html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grants.nih.gov/grants/guide/notice-files/NOT-OD-14-126.htm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1004150" y="2335685"/>
            <a:ext cx="7136700" cy="136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Significant Change Training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/>
              <a:t>for Researchers 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2137225" y="3800052"/>
            <a:ext cx="4870500" cy="105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Kristina Adams, Lynn Anderson, Doreen Bartlett, John Dennis, 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 &amp; JR Haywood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2"/>
                </a:solidFill>
              </a:rPr>
              <a:t>Constructive Input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 smtClean="0">
                <a:solidFill>
                  <a:schemeClr val="bg2"/>
                </a:solidFill>
              </a:rPr>
              <a:t>- The </a:t>
            </a:r>
            <a:r>
              <a:rPr lang="en-US" sz="2600" dirty="0">
                <a:solidFill>
                  <a:schemeClr val="bg2"/>
                </a:solidFill>
              </a:rPr>
              <a:t>IACUC is not limited to the examples provided in the OLAW guidance.</a:t>
            </a:r>
            <a:br>
              <a:rPr lang="en-US" sz="2600" dirty="0">
                <a:solidFill>
                  <a:schemeClr val="bg2"/>
                </a:solidFill>
              </a:rPr>
            </a:br>
            <a:r>
              <a:rPr lang="en-US" sz="2600" dirty="0">
                <a:solidFill>
                  <a:schemeClr val="bg2"/>
                </a:solidFill>
              </a:rPr>
              <a:t>- The IACUC may develop policies that are in the best interest of the institution. They may solicit input from the research community.</a:t>
            </a:r>
            <a:br>
              <a:rPr lang="en-US" sz="2600" dirty="0">
                <a:solidFill>
                  <a:schemeClr val="bg2"/>
                </a:solidFill>
              </a:rPr>
            </a:br>
            <a:r>
              <a:rPr lang="en-US" sz="2600" dirty="0">
                <a:solidFill>
                  <a:schemeClr val="bg2"/>
                </a:solidFill>
              </a:rPr>
              <a:t>- The IACUC should establish the scope of the procedures that can be managed by the VVC process</a:t>
            </a:r>
            <a:r>
              <a:rPr lang="en-US" sz="2600" dirty="0" smtClean="0">
                <a:solidFill>
                  <a:schemeClr val="bg2"/>
                </a:solidFill>
              </a:rPr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6113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2"/>
                </a:solidFill>
              </a:rPr>
              <a:t>Constructive Input: Brainstorm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688432"/>
            <a:ext cx="8520600" cy="5017167"/>
          </a:xfrm>
        </p:spPr>
        <p:txBody>
          <a:bodyPr/>
          <a:lstStyle/>
          <a:p>
            <a:r>
              <a:rPr lang="en-US" sz="2100" dirty="0">
                <a:solidFill>
                  <a:schemeClr val="bg2"/>
                </a:solidFill>
              </a:rPr>
              <a:t>Name some examples of significant changes that could be handled by VVC that are not specifically included in the OLAW guidance</a:t>
            </a:r>
            <a:r>
              <a:rPr lang="en-US" sz="2100" dirty="0" smtClean="0">
                <a:solidFill>
                  <a:schemeClr val="bg2"/>
                </a:solidFill>
              </a:rPr>
              <a:t>.</a:t>
            </a:r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sz="2100" dirty="0" smtClean="0">
                <a:solidFill>
                  <a:schemeClr val="bg2"/>
                </a:solidFill>
              </a:rPr>
              <a:t>Each </a:t>
            </a:r>
            <a:r>
              <a:rPr lang="en-US" sz="2100" dirty="0">
                <a:solidFill>
                  <a:schemeClr val="bg2"/>
                </a:solidFill>
              </a:rPr>
              <a:t>table will develop a list of </a:t>
            </a:r>
            <a:r>
              <a:rPr lang="en-US" sz="2100" dirty="0" smtClean="0">
                <a:solidFill>
                  <a:schemeClr val="bg2"/>
                </a:solidFill>
              </a:rPr>
              <a:t>examples.</a:t>
            </a:r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sz="2100" dirty="0" smtClean="0">
                <a:solidFill>
                  <a:schemeClr val="bg2"/>
                </a:solidFill>
              </a:rPr>
              <a:t>Present </a:t>
            </a:r>
            <a:r>
              <a:rPr lang="en-US" sz="2100" dirty="0">
                <a:solidFill>
                  <a:schemeClr val="bg2"/>
                </a:solidFill>
              </a:rPr>
              <a:t>to the </a:t>
            </a:r>
            <a:r>
              <a:rPr lang="en-US" sz="2100" dirty="0" smtClean="0">
                <a:solidFill>
                  <a:schemeClr val="bg2"/>
                </a:solidFill>
              </a:rPr>
              <a:t>class.</a:t>
            </a:r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sz="2100" dirty="0" smtClean="0">
                <a:solidFill>
                  <a:schemeClr val="bg2"/>
                </a:solidFill>
              </a:rPr>
              <a:t>Group </a:t>
            </a:r>
            <a:r>
              <a:rPr lang="en-US" sz="2100" dirty="0">
                <a:solidFill>
                  <a:schemeClr val="bg2"/>
                </a:solidFill>
              </a:rPr>
              <a:t>and rank examples based on information from each </a:t>
            </a:r>
            <a:r>
              <a:rPr lang="en-US" sz="2100" dirty="0" smtClean="0">
                <a:solidFill>
                  <a:schemeClr val="bg2"/>
                </a:solidFill>
              </a:rPr>
              <a:t>group.</a:t>
            </a:r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sz="2100" dirty="0" smtClean="0">
                <a:solidFill>
                  <a:schemeClr val="bg2"/>
                </a:solidFill>
              </a:rPr>
              <a:t>Assign one </a:t>
            </a:r>
            <a:r>
              <a:rPr lang="en-US" sz="2100" dirty="0">
                <a:solidFill>
                  <a:schemeClr val="bg2"/>
                </a:solidFill>
              </a:rPr>
              <a:t>procedure per group for discussion based on questions below.</a:t>
            </a:r>
            <a:br>
              <a:rPr lang="en-US" sz="2100" dirty="0">
                <a:solidFill>
                  <a:schemeClr val="bg2"/>
                </a:solidFill>
              </a:rPr>
            </a:br>
            <a:r>
              <a:rPr lang="en-US" sz="2100" dirty="0">
                <a:solidFill>
                  <a:schemeClr val="bg2"/>
                </a:solidFill>
              </a:rPr>
              <a:t>	- What are the limits of the procedures (if any)?</a:t>
            </a:r>
            <a:br>
              <a:rPr lang="en-US" sz="2100" dirty="0">
                <a:solidFill>
                  <a:schemeClr val="bg2"/>
                </a:solidFill>
              </a:rPr>
            </a:br>
            <a:r>
              <a:rPr lang="en-US" sz="2100" dirty="0">
                <a:solidFill>
                  <a:schemeClr val="bg2"/>
                </a:solidFill>
              </a:rPr>
              <a:t>	- What is the scope of the policy?</a:t>
            </a:r>
            <a:br>
              <a:rPr lang="en-US" sz="2100" dirty="0">
                <a:solidFill>
                  <a:schemeClr val="bg2"/>
                </a:solidFill>
              </a:rPr>
            </a:br>
            <a:r>
              <a:rPr lang="en-US" sz="2100" dirty="0">
                <a:solidFill>
                  <a:schemeClr val="bg2"/>
                </a:solidFill>
              </a:rPr>
              <a:t>	- What is the justification for needing the </a:t>
            </a:r>
            <a:r>
              <a:rPr lang="en-US" sz="2100" dirty="0" smtClean="0">
                <a:solidFill>
                  <a:schemeClr val="bg2"/>
                </a:solidFill>
              </a:rPr>
              <a:t>policy?</a:t>
            </a:r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sz="2100" dirty="0" smtClean="0">
                <a:solidFill>
                  <a:schemeClr val="bg2"/>
                </a:solidFill>
              </a:rPr>
              <a:t>Report </a:t>
            </a:r>
            <a:r>
              <a:rPr lang="en-US" sz="2100" dirty="0">
                <a:solidFill>
                  <a:schemeClr val="bg2"/>
                </a:solidFill>
              </a:rPr>
              <a:t>out for each procedure</a:t>
            </a:r>
            <a:r>
              <a:rPr lang="en-US" sz="2100" dirty="0" smtClean="0">
                <a:solidFill>
                  <a:schemeClr val="bg2"/>
                </a:solidFill>
              </a:rPr>
              <a:t>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87225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381000"/>
            <a:ext cx="8520600" cy="106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Flexible Protocol Writing </a:t>
            </a:r>
            <a:r>
              <a:rPr lang="en-US" sz="2800" dirty="0" smtClean="0">
                <a:solidFill>
                  <a:schemeClr val="accent2"/>
                </a:solidFill>
              </a:rPr>
              <a:t/>
            </a:r>
            <a:br>
              <a:rPr lang="en-US" sz="2800" dirty="0" smtClean="0">
                <a:solidFill>
                  <a:schemeClr val="accent2"/>
                </a:solidFill>
              </a:rPr>
            </a:b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11700" y="1425676"/>
            <a:ext cx="8520600" cy="5279923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22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The </a:t>
            </a:r>
            <a:r>
              <a:rPr lang="en-US" sz="2200" i="1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Guide</a:t>
            </a:r>
            <a:r>
              <a:rPr lang="en-US" sz="22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lists 15 components of an animal study proposal that the IACUC needs to consider in approving an animal activity (see handout). Some of these could be written in such a way to enhance flexibility and minimize the need for future modifications. </a:t>
            </a:r>
            <a:br>
              <a:rPr lang="en-US" sz="22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en-US" sz="22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/>
            </a:r>
            <a:br>
              <a:rPr lang="en-US" sz="22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en-US" sz="22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For example, nonstandard housing and husbandry requirements</a:t>
            </a:r>
            <a:r>
              <a:rPr lang="en-US" sz="220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:</a:t>
            </a:r>
          </a:p>
          <a:p>
            <a:pPr>
              <a:spcAft>
                <a:spcPts val="1800"/>
              </a:spcAft>
            </a:pPr>
            <a:r>
              <a:rPr lang="en-US" sz="220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“</a:t>
            </a:r>
            <a:r>
              <a:rPr lang="en-US" sz="22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Depending upon the results of some described studies, mice may be isolated in metabolic cages to collect urine samples for 2-4 days and will then be returned to social housing.”</a:t>
            </a:r>
            <a:br>
              <a:rPr lang="en-US" sz="22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endParaRPr lang="en-US" sz="22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1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457200"/>
            <a:ext cx="8520600" cy="94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Flexible Protocol Writing: Brainstorm</a:t>
            </a:r>
            <a:br>
              <a:rPr lang="en-US" sz="4800" dirty="0">
                <a:solidFill>
                  <a:schemeClr val="accent2"/>
                </a:solidFill>
              </a:rPr>
            </a:b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Select 3 components that could be written to enhance flexibility and provide specific examples for each.</a:t>
            </a:r>
            <a:endParaRPr lang="en-US" sz="28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1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94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None/>
            </a:pPr>
            <a:r>
              <a:rPr lang="en-US" sz="4800" i="0" u="none" strike="noStrike" cap="none" dirty="0" smtClean="0">
                <a:solidFill>
                  <a:schemeClr val="accent2"/>
                </a:solidFill>
              </a:rPr>
              <a:t>Lessons Learned</a:t>
            </a:r>
            <a:endParaRPr lang="en-US" sz="4800" i="0" u="none" strike="noStrike" cap="none" dirty="0">
              <a:solidFill>
                <a:schemeClr val="accent2"/>
              </a:solidFill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688433"/>
            <a:ext cx="8520600" cy="4403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-US" sz="2400" b="0" i="0" u="sng" strike="noStrike" cap="none" dirty="0" smtClean="0"/>
              <a:t>Explain</a:t>
            </a:r>
            <a:r>
              <a:rPr lang="en-US" sz="2400" b="0" i="0" u="none" strike="noStrike" cap="none" dirty="0" smtClean="0"/>
              <a:t> </a:t>
            </a:r>
            <a:r>
              <a:rPr lang="en-US" sz="2400" b="0" i="0" u="none" strike="noStrike" cap="none" dirty="0"/>
              <a:t>the difference between significant and </a:t>
            </a:r>
            <a:r>
              <a:rPr lang="en-US" sz="2400" b="0" i="0" u="none" strike="noStrike" cap="none" dirty="0" smtClean="0"/>
              <a:t>other changes</a:t>
            </a:r>
            <a:endParaRPr lang="en-US" sz="2400" b="0" i="0" u="none" strike="noStrike" cap="none" dirty="0"/>
          </a:p>
          <a:p>
            <a:pPr marL="342900" indent="-342900">
              <a:buFont typeface="Open Sans"/>
              <a:buAutoNum type="arabicPeriod"/>
            </a:pPr>
            <a:r>
              <a:rPr lang="en-US" sz="2400" u="sng" dirty="0"/>
              <a:t>Outline</a:t>
            </a:r>
            <a:r>
              <a:rPr lang="en-US" sz="2400" dirty="0"/>
              <a:t> </a:t>
            </a:r>
            <a:r>
              <a:rPr lang="en-US" sz="2400" dirty="0" smtClean="0"/>
              <a:t>processes for </a:t>
            </a:r>
            <a:r>
              <a:rPr lang="en-US" sz="2400" dirty="0"/>
              <a:t>making protocol changes</a:t>
            </a:r>
          </a:p>
          <a:p>
            <a:pPr marL="342900" marR="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-US" sz="2400" b="0" i="0" u="sng" strike="noStrike" cap="none" dirty="0" smtClean="0"/>
              <a:t>Provide </a:t>
            </a:r>
            <a:r>
              <a:rPr lang="en-US" sz="2400" b="0" i="0" strike="noStrike" cap="none" dirty="0"/>
              <a:t>constructive suggestions </a:t>
            </a:r>
            <a:r>
              <a:rPr lang="en-US" sz="2400" b="0" i="0" u="none" strike="noStrike" cap="none" dirty="0"/>
              <a:t>to the IACUC in consideration of significant changes</a:t>
            </a:r>
          </a:p>
          <a:p>
            <a:pPr marL="342900" marR="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-US" sz="2400" b="0" i="0" u="sng" strike="noStrike" cap="none" dirty="0"/>
              <a:t>Assess</a:t>
            </a:r>
            <a:r>
              <a:rPr lang="en-US" sz="2400" b="0" i="0" u="none" strike="noStrike" cap="none" dirty="0"/>
              <a:t> how the protocol can be written to enable flexibility and avoid the need for future </a:t>
            </a:r>
            <a:r>
              <a:rPr lang="en-US" sz="2400" b="0" i="0" u="none" strike="noStrike" cap="none" dirty="0" smtClean="0"/>
              <a:t>modifications</a:t>
            </a:r>
            <a:endParaRPr lang="en-US" sz="2400" b="0" i="0" u="none" strike="noStrike" cap="none" dirty="0"/>
          </a:p>
        </p:txBody>
      </p:sp>
    </p:spTree>
    <p:extLst>
      <p:ext uri="{BB962C8B-B14F-4D97-AF65-F5344CB8AC3E}">
        <p14:creationId xmlns:p14="http://schemas.microsoft.com/office/powerpoint/2010/main" val="17253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94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None/>
            </a:pPr>
            <a:r>
              <a:rPr lang="en-US" sz="4800" dirty="0">
                <a:solidFill>
                  <a:schemeClr val="accent2"/>
                </a:solidFill>
              </a:rPr>
              <a:t>Goals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688433"/>
            <a:ext cx="8520600" cy="4403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None/>
            </a:pPr>
            <a:r>
              <a:rPr lang="en-US" sz="2400" b="0" i="0" u="sng" strike="noStrike" cap="none" dirty="0"/>
              <a:t>Improve</a:t>
            </a:r>
            <a:r>
              <a:rPr lang="en-US" sz="2400" b="0" i="0" strike="noStrike" cap="none" dirty="0"/>
              <a:t> </a:t>
            </a:r>
            <a:r>
              <a:rPr lang="en-US" sz="2400" b="0" i="0" u="none" strike="noStrike" cap="none" dirty="0"/>
              <a:t>the research environment for the PI by defining the significant change process</a:t>
            </a:r>
          </a:p>
          <a:p>
            <a:pPr marL="0" marR="0" lvl="0" indent="0" rtl="0">
              <a:spcBef>
                <a:spcPts val="0"/>
              </a:spcBef>
              <a:buNone/>
            </a:pPr>
            <a:r>
              <a:rPr lang="en-US" sz="2400" b="0" i="0" u="sng" strike="noStrike" cap="none" dirty="0"/>
              <a:t>Foster</a:t>
            </a:r>
            <a:r>
              <a:rPr lang="en-US" sz="2400" b="0" i="0" u="none" strike="noStrike" cap="none" dirty="0"/>
              <a:t> understanding of regulatory requirements</a:t>
            </a:r>
          </a:p>
          <a:p>
            <a:pPr marL="0" marR="0" lvl="0" indent="0" rtl="0">
              <a:spcBef>
                <a:spcPts val="0"/>
              </a:spcBef>
              <a:buNone/>
            </a:pPr>
            <a:r>
              <a:rPr lang="en-US" sz="2400" b="0" i="0" u="sng" strike="noStrike" cap="none" dirty="0"/>
              <a:t>Increase</a:t>
            </a:r>
            <a:r>
              <a:rPr lang="en-US" sz="2400" b="0" i="0" u="none" strike="noStrike" cap="none" dirty="0"/>
              <a:t> efficiency of significant change approval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94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None/>
            </a:pPr>
            <a:r>
              <a:rPr lang="en-US" sz="4800" i="0" u="none" strike="noStrike" cap="none" dirty="0">
                <a:solidFill>
                  <a:schemeClr val="accent2"/>
                </a:solidFill>
              </a:rPr>
              <a:t>Learning Objectives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688433"/>
            <a:ext cx="8520600" cy="4403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None/>
            </a:pPr>
            <a:r>
              <a:rPr lang="en-US" sz="2400" b="0" i="0" u="none" strike="noStrike" cap="none" dirty="0"/>
              <a:t>By the end of this session, participants will be able to:</a:t>
            </a:r>
          </a:p>
          <a:p>
            <a:pPr marL="342900" marR="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-US" sz="2400" b="0" i="0" u="sng" strike="noStrike" cap="none" dirty="0"/>
              <a:t>Explain</a:t>
            </a:r>
            <a:r>
              <a:rPr lang="en-US" sz="2400" b="0" i="0" u="none" strike="noStrike" cap="none" dirty="0"/>
              <a:t> the difference between significant and </a:t>
            </a:r>
            <a:r>
              <a:rPr lang="en-US" sz="2400" b="0" i="0" u="none" strike="noStrike" cap="none" dirty="0" smtClean="0"/>
              <a:t>other changes</a:t>
            </a:r>
            <a:endParaRPr lang="en-US" sz="2400" b="0" i="0" u="none" strike="noStrike" cap="none" dirty="0"/>
          </a:p>
          <a:p>
            <a:pPr marL="342900" indent="-342900">
              <a:buFont typeface="Open Sans"/>
              <a:buAutoNum type="arabicPeriod"/>
            </a:pPr>
            <a:r>
              <a:rPr lang="en-US" sz="2400" u="sng" dirty="0"/>
              <a:t>Outline</a:t>
            </a:r>
            <a:r>
              <a:rPr lang="en-US" sz="2400" dirty="0"/>
              <a:t> </a:t>
            </a:r>
            <a:r>
              <a:rPr lang="en-US" sz="2400" dirty="0" smtClean="0"/>
              <a:t>processes for </a:t>
            </a:r>
            <a:r>
              <a:rPr lang="en-US" sz="2400" dirty="0"/>
              <a:t>making protocol changes</a:t>
            </a:r>
          </a:p>
          <a:p>
            <a:pPr marL="342900" marR="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-US" sz="2400" b="0" i="0" u="sng" strike="noStrike" cap="none" dirty="0" smtClean="0"/>
              <a:t>Provide</a:t>
            </a:r>
            <a:r>
              <a:rPr lang="en-US" sz="2400" b="0" i="0" u="none" strike="noStrike" cap="none" dirty="0" smtClean="0"/>
              <a:t> </a:t>
            </a:r>
            <a:r>
              <a:rPr lang="en-US" sz="2400" b="0" i="0" u="none" strike="noStrike" cap="none" dirty="0"/>
              <a:t>constructive suggestions to the IACUC in consideration of significant changes</a:t>
            </a:r>
          </a:p>
          <a:p>
            <a:pPr marL="342900" marR="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-US" sz="2400" b="0" i="0" u="sng" strike="noStrike" cap="none" dirty="0"/>
              <a:t>Assess</a:t>
            </a:r>
            <a:r>
              <a:rPr lang="en-US" sz="2400" b="0" i="0" u="none" strike="noStrike" cap="none" dirty="0"/>
              <a:t> how the protocol can be written to enable flexibility and avoid the need for future </a:t>
            </a:r>
            <a:r>
              <a:rPr lang="en-US" sz="2400" b="0" i="0" u="none" strike="noStrike" cap="none" dirty="0" smtClean="0"/>
              <a:t>modifications</a:t>
            </a:r>
            <a:endParaRPr lang="en-US" sz="2400" b="0" i="0" u="none" strike="noStrike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2"/>
                </a:solidFill>
              </a:rPr>
              <a:t>Significant and Other Changes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688433"/>
            <a:ext cx="8520600" cy="438790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“In brief, significant changes include changes that have, or have the potential to have, a negative impact on animal welfare. In addition, some activities that may not have a direct impact on animal welfare are also considered to be significant</a:t>
            </a:r>
            <a:r>
              <a:rPr lang="en-US" sz="280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.”</a:t>
            </a:r>
            <a:r>
              <a:rPr lang="en-US" sz="28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/>
            </a:r>
            <a:br>
              <a:rPr lang="en-US" sz="28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en-US" sz="28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/>
            </a:r>
            <a:br>
              <a:rPr lang="en-US" sz="2800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- </a:t>
            </a:r>
            <a:r>
              <a:rPr lang="en-US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OLAW </a:t>
            </a:r>
            <a:r>
              <a:rPr lang="en-US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Guidance on Significant Changes to Animal Activities (NOT-OD-14-126</a:t>
            </a:r>
            <a:r>
              <a:rPr lang="en-US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)</a:t>
            </a:r>
          </a:p>
          <a:p>
            <a:r>
              <a:rPr lang="en-US" dirty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hlinkClick r:id="rId2"/>
              </a:rPr>
              <a:t>http://</a:t>
            </a:r>
            <a:r>
              <a:rPr lang="en-US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hlinkClick r:id="rId2"/>
              </a:rPr>
              <a:t>grants.nih.gov/grants/guide/notice-files/NOT-OD-14-126.html</a:t>
            </a:r>
            <a:r>
              <a:rPr lang="en-US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endParaRPr lang="en-US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2"/>
                </a:solidFill>
              </a:rPr>
              <a:t>Significant and Other Changes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2"/>
                </a:solidFill>
              </a:rPr>
              <a:t>Think-Pair-Share</a:t>
            </a:r>
            <a:r>
              <a:rPr lang="en-US" sz="3200" dirty="0">
                <a:solidFill>
                  <a:schemeClr val="bg2"/>
                </a:solidFill>
              </a:rPr>
              <a:t/>
            </a:r>
            <a:br>
              <a:rPr lang="en-US" sz="3200" dirty="0">
                <a:solidFill>
                  <a:schemeClr val="bg2"/>
                </a:solidFill>
              </a:rPr>
            </a:br>
            <a:r>
              <a:rPr lang="en-US" sz="3200" dirty="0">
                <a:solidFill>
                  <a:schemeClr val="bg2"/>
                </a:solidFill>
              </a:rPr>
              <a:t>Identify examples of significant changes.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861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81000"/>
            <a:ext cx="8520600" cy="943200"/>
          </a:xfrm>
        </p:spPr>
        <p:txBody>
          <a:bodyPr/>
          <a:lstStyle/>
          <a:p>
            <a:r>
              <a:rPr lang="en-US" sz="4800" dirty="0">
                <a:solidFill>
                  <a:schemeClr val="accent2"/>
                </a:solidFill>
              </a:rPr>
              <a:t>Processes for Making Significant and Other Changes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2057400"/>
            <a:ext cx="8520600" cy="4648200"/>
          </a:xfrm>
        </p:spPr>
        <p:txBody>
          <a:bodyPr/>
          <a:lstStyle/>
          <a:p>
            <a:r>
              <a:rPr lang="en-US" sz="2100" b="1" dirty="0">
                <a:solidFill>
                  <a:schemeClr val="bg2"/>
                </a:solidFill>
              </a:rPr>
              <a:t>Full Committee Review </a:t>
            </a:r>
            <a:r>
              <a:rPr lang="en-US" sz="2100" dirty="0">
                <a:solidFill>
                  <a:schemeClr val="bg2"/>
                </a:solidFill>
              </a:rPr>
              <a:t>(FCR) and </a:t>
            </a:r>
            <a:r>
              <a:rPr lang="en-US" sz="2100" b="1" dirty="0">
                <a:solidFill>
                  <a:schemeClr val="bg2"/>
                </a:solidFill>
              </a:rPr>
              <a:t>Designated Member Review </a:t>
            </a:r>
            <a:r>
              <a:rPr lang="en-US" sz="2100" dirty="0">
                <a:solidFill>
                  <a:schemeClr val="bg2"/>
                </a:solidFill>
              </a:rPr>
              <a:t>(DMR) are IACUC approval methods described in the PHS Policy.</a:t>
            </a:r>
            <a:br>
              <a:rPr lang="en-US" sz="2100" dirty="0">
                <a:solidFill>
                  <a:schemeClr val="bg2"/>
                </a:solidFill>
              </a:rPr>
            </a:br>
            <a:r>
              <a:rPr lang="en-US" sz="2100" dirty="0">
                <a:solidFill>
                  <a:schemeClr val="bg2"/>
                </a:solidFill>
              </a:rPr>
              <a:t/>
            </a:r>
            <a:br>
              <a:rPr lang="en-US" sz="2100" dirty="0">
                <a:solidFill>
                  <a:schemeClr val="bg2"/>
                </a:solidFill>
              </a:rPr>
            </a:br>
            <a:r>
              <a:rPr lang="en-US" sz="2100" b="1" dirty="0">
                <a:solidFill>
                  <a:schemeClr val="bg2"/>
                </a:solidFill>
              </a:rPr>
              <a:t>Veterinary Verification and Consultation </a:t>
            </a:r>
            <a:r>
              <a:rPr lang="en-US" sz="2100" dirty="0">
                <a:solidFill>
                  <a:schemeClr val="bg2"/>
                </a:solidFill>
              </a:rPr>
              <a:t>(VVC) is verification by a veterinarian that the significant change is in compliance with IACUC reviewed and approved policies and appropriate for the animals in the circumstance.</a:t>
            </a:r>
            <a:br>
              <a:rPr lang="en-US" sz="2100" dirty="0">
                <a:solidFill>
                  <a:schemeClr val="bg2"/>
                </a:solidFill>
              </a:rPr>
            </a:br>
            <a:r>
              <a:rPr lang="en-US" sz="2100" dirty="0">
                <a:solidFill>
                  <a:schemeClr val="bg2"/>
                </a:solidFill>
              </a:rPr>
              <a:t/>
            </a:r>
            <a:br>
              <a:rPr lang="en-US" sz="2100" dirty="0">
                <a:solidFill>
                  <a:schemeClr val="bg2"/>
                </a:solidFill>
              </a:rPr>
            </a:br>
            <a:r>
              <a:rPr lang="en-US" sz="2100" dirty="0">
                <a:solidFill>
                  <a:schemeClr val="bg2"/>
                </a:solidFill>
              </a:rPr>
              <a:t>An increase in previously approved animal numbers may be </a:t>
            </a:r>
            <a:r>
              <a:rPr lang="en-US" sz="2100" dirty="0" smtClean="0">
                <a:solidFill>
                  <a:schemeClr val="bg2"/>
                </a:solidFill>
              </a:rPr>
              <a:t>handled </a:t>
            </a:r>
            <a:r>
              <a:rPr lang="en-US" sz="2100" dirty="0">
                <a:solidFill>
                  <a:schemeClr val="bg2"/>
                </a:solidFill>
              </a:rPr>
              <a:t>administratively according to an existing, approved IACUC policy.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2147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33" descr="Table listing changes to protocols that may be done by FCR or DMR, VVC, and Administrative Review."/>
          <p:cNvPicPr preferRelativeResize="0"/>
          <p:nvPr/>
        </p:nvPicPr>
        <p:blipFill rotWithShape="1">
          <a:blip r:embed="rId3">
            <a:alphaModFix/>
          </a:blip>
          <a:srcRect l="9034" t="10143" r="10373" b="16698"/>
          <a:stretch/>
        </p:blipFill>
        <p:spPr>
          <a:xfrm>
            <a:off x="1295400" y="-48768"/>
            <a:ext cx="6400800" cy="6583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52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 descr="FCR/DMR - VVC - Administrative Review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634370"/>
              </p:ext>
            </p:extLst>
          </p:nvPr>
        </p:nvGraphicFramePr>
        <p:xfrm>
          <a:off x="311700" y="4099560"/>
          <a:ext cx="82989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300"/>
                <a:gridCol w="2766300"/>
                <a:gridCol w="2766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/>
                          </a:solidFill>
                        </a:rPr>
                        <a:t>FCR/DMR</a:t>
                      </a:r>
                      <a:endParaRPr lang="en-US" sz="2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/>
                          </a:solidFill>
                        </a:rPr>
                        <a:t>VVC</a:t>
                      </a:r>
                      <a:endParaRPr lang="en-US" sz="2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/>
                          </a:solidFill>
                        </a:rPr>
                        <a:t>Administrative Review</a:t>
                      </a:r>
                      <a:endParaRPr lang="en-US" sz="20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279043" y="381000"/>
            <a:ext cx="8520600" cy="6324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PT Sans Narrow"/>
              <a:buNone/>
              <a:tabLst/>
              <a:defRPr/>
            </a:pPr>
            <a:r>
              <a:rPr lang="en-US" sz="4800" dirty="0">
                <a:solidFill>
                  <a:schemeClr val="accent2"/>
                </a:solidFill>
              </a:rPr>
              <a:t>Processes for Making Significant and Other Changes: Matching</a:t>
            </a:r>
            <a:r>
              <a:rPr lang="en-US" sz="2000" b="0" dirty="0" smtClean="0">
                <a:solidFill>
                  <a:schemeClr val="bg2"/>
                </a:solidFill>
              </a:rPr>
              <a:t/>
            </a:r>
            <a:br>
              <a:rPr lang="en-US" sz="2000" b="0" dirty="0" smtClean="0">
                <a:solidFill>
                  <a:schemeClr val="bg2"/>
                </a:solidFill>
              </a:rPr>
            </a:br>
            <a:r>
              <a:rPr lang="en-US" sz="2400" b="0" dirty="0" smtClean="0">
                <a:solidFill>
                  <a:schemeClr val="bg2"/>
                </a:solidFill>
              </a:rPr>
              <a:t/>
            </a:r>
            <a:br>
              <a:rPr lang="en-US" sz="2400" b="0" dirty="0" smtClean="0">
                <a:solidFill>
                  <a:schemeClr val="bg2"/>
                </a:solidFill>
              </a:rPr>
            </a:br>
            <a:r>
              <a:rPr lang="en-US" sz="2400" b="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Now that you’ve seen examples of changes that may be made, work together to match the examples in your packet to the correct method/process that should be used: </a:t>
            </a:r>
            <a:r>
              <a:rPr lang="en-US" sz="2800" b="0" dirty="0" smtClean="0">
                <a:solidFill>
                  <a:schemeClr val="bg2"/>
                </a:solidFill>
              </a:rPr>
              <a:t/>
            </a:r>
            <a:br>
              <a:rPr lang="en-US" sz="2800" b="0" dirty="0" smtClean="0">
                <a:solidFill>
                  <a:schemeClr val="bg2"/>
                </a:solidFill>
              </a:rPr>
            </a:br>
            <a:r>
              <a:rPr lang="en-US" sz="2400" b="0" dirty="0" smtClean="0">
                <a:solidFill>
                  <a:schemeClr val="bg2"/>
                </a:solidFill>
              </a:rPr>
              <a:t/>
            </a:r>
            <a:br>
              <a:rPr lang="en-US" sz="2400" b="0" dirty="0" smtClean="0">
                <a:solidFill>
                  <a:schemeClr val="bg2"/>
                </a:solidFill>
              </a:rPr>
            </a:br>
            <a:r>
              <a:rPr lang="en-US" sz="2400" b="0" dirty="0" smtClean="0">
                <a:solidFill>
                  <a:schemeClr val="bg2"/>
                </a:solidFill>
              </a:rPr>
              <a:t/>
            </a:r>
            <a:br>
              <a:rPr lang="en-US" sz="2400" b="0" dirty="0" smtClean="0">
                <a:solidFill>
                  <a:schemeClr val="bg2"/>
                </a:solidFill>
              </a:rPr>
            </a:br>
            <a:r>
              <a:rPr lang="en-US" sz="2400" b="0" dirty="0" smtClean="0">
                <a:solidFill>
                  <a:schemeClr val="bg2"/>
                </a:solidFill>
              </a:rPr>
              <a:t/>
            </a:r>
            <a:br>
              <a:rPr lang="en-US" sz="2400" b="0" dirty="0" smtClean="0">
                <a:solidFill>
                  <a:schemeClr val="bg2"/>
                </a:solidFill>
              </a:rPr>
            </a:br>
            <a:r>
              <a:rPr lang="en-US" sz="2400" b="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/>
            </a:r>
            <a:br>
              <a:rPr lang="en-US" sz="2400" b="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en-US" sz="2400" b="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Examples may include:</a:t>
            </a:r>
            <a:br>
              <a:rPr lang="en-US" sz="2400" b="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r>
              <a:rPr lang="en-US" sz="2400" b="0" dirty="0" smtClean="0">
                <a:solidFill>
                  <a:schemeClr val="bg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Switching from terminal procedure and whole liver collection to survival surgery involving liver biopsies. </a:t>
            </a:r>
            <a:endParaRPr lang="en-US" sz="2400" dirty="0">
              <a:solidFill>
                <a:schemeClr val="accent2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52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2"/>
                </a:solidFill>
              </a:rPr>
              <a:t>Constructive Input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688432"/>
            <a:ext cx="8520600" cy="486476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600" dirty="0">
                <a:solidFill>
                  <a:schemeClr val="bg2"/>
                </a:solidFill>
              </a:rPr>
              <a:t>“The IACUC has some discretion to use IACUC-reviewed and -approved policies to define what it considers a significant change, or to establish a mechanism for determining significance on a case-by-case basis in accordance with the PHS Policy IV.C.1.a-g. It is the IACUC’s responsibility to clearly define and communicate its policy for determining significance to investigators</a:t>
            </a:r>
            <a:r>
              <a:rPr lang="en-US" sz="2600" dirty="0" smtClean="0">
                <a:solidFill>
                  <a:schemeClr val="bg2"/>
                </a:solidFill>
              </a:rPr>
              <a:t>.”</a:t>
            </a:r>
            <a:r>
              <a:rPr lang="en-US" sz="1400" dirty="0">
                <a:solidFill>
                  <a:schemeClr val="bg2"/>
                </a:solidFill>
              </a:rPr>
              <a:t/>
            </a:r>
            <a:br>
              <a:rPr lang="en-US" sz="14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/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- OLAW </a:t>
            </a:r>
            <a:r>
              <a:rPr lang="en-US" dirty="0">
                <a:solidFill>
                  <a:schemeClr val="bg2"/>
                </a:solidFill>
              </a:rPr>
              <a:t>Guidance on Significant Changes to Animal Activities (NOT-OD-14-126</a:t>
            </a:r>
            <a:r>
              <a:rPr lang="en-US" dirty="0" smtClean="0">
                <a:solidFill>
                  <a:schemeClr val="bg2"/>
                </a:solidFill>
              </a:rPr>
              <a:t>)</a:t>
            </a:r>
          </a:p>
          <a:p>
            <a:r>
              <a:rPr lang="en-US" dirty="0">
                <a:solidFill>
                  <a:schemeClr val="bg2"/>
                </a:solidFill>
                <a:hlinkClick r:id="rId2"/>
              </a:rPr>
              <a:t>http://grants.nih.gov/grants/guide/notice-files/NOT-OD-14-126.html</a:t>
            </a:r>
            <a:endParaRPr lang="en-US" dirty="0"/>
          </a:p>
          <a:p>
            <a:endParaRPr 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440</Words>
  <Application>Microsoft Office PowerPoint</Application>
  <PresentationFormat>On-screen Show (4:3)</PresentationFormat>
  <Paragraphs>47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Open Sans</vt:lpstr>
      <vt:lpstr>Arial</vt:lpstr>
      <vt:lpstr>PT Sans Narrow</vt:lpstr>
      <vt:lpstr>tropic</vt:lpstr>
      <vt:lpstr>Significant Change Training for Researchers </vt:lpstr>
      <vt:lpstr>Goals</vt:lpstr>
      <vt:lpstr>Learning Objectives</vt:lpstr>
      <vt:lpstr>Significant and Other Changes</vt:lpstr>
      <vt:lpstr>Significant and Other Changes</vt:lpstr>
      <vt:lpstr>Processes for Making Significant and Other Changes</vt:lpstr>
      <vt:lpstr>PowerPoint Presentation</vt:lpstr>
      <vt:lpstr>Processes for Making Significant and Other Changes: Matching  Now that you’ve seen examples of changes that may be made, work together to match the examples in your packet to the correct method/process that should be used:      Examples may include: Switching from terminal procedure and whole liver collection to survival surgery involving liver biopsies. </vt:lpstr>
      <vt:lpstr>Constructive Input</vt:lpstr>
      <vt:lpstr>Constructive Input</vt:lpstr>
      <vt:lpstr>Constructive Input: Brainstorm</vt:lpstr>
      <vt:lpstr>Flexible Protocol Writing  </vt:lpstr>
      <vt:lpstr>Flexible Protocol Writing: Brainstorm </vt:lpstr>
      <vt:lpstr>Lessons Learned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ICARE Training Module: Significant Change Training for Researchers</dc:title>
  <dc:subject>ICARE Training Module: Significant Change Training for Researchers</dc:subject>
  <dc:creator>ICARE Project</dc:creator>
  <cp:keywords>ICARE Training Module: Significant Change Training for Researchers</cp:keywords>
  <cp:lastModifiedBy>OLAW</cp:lastModifiedBy>
  <cp:revision>43</cp:revision>
  <dcterms:modified xsi:type="dcterms:W3CDTF">2017-03-21T19:37:56Z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